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Maven Pro"/>
      <p:regular r:id="rId17"/>
      <p:bold r:id="rId18"/>
    </p:embeddedFont>
    <p:embeddedFont>
      <p:font typeface="Nanum Gothic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FBA0B01-1E59-4175-B6AD-F89FB1A7D9E1}">
  <a:tblStyle styleId="{4FBA0B01-1E59-4175-B6AD-F89FB1A7D9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anumGothic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Nunito-regular.fntdata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MavenPro-regular.fntdata"/><Relationship Id="rId16" Type="http://schemas.openxmlformats.org/officeDocument/2006/relationships/font" Target="fonts/Nunito-boldItalic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NanumGothic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avenPr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f3737ba1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f3737ba1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f3737ba16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f3737ba16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f3737ba169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f3737ba169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f3737ba169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f3737ba169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f3737ba169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f3737ba169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304491" y="1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900750" y="430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3" name="Google Shape;93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4" name="Google Shape;94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pSp>
        <p:nvGrpSpPr>
          <p:cNvPr id="95" name="Google Shape;95;p5"/>
          <p:cNvGrpSpPr/>
          <p:nvPr/>
        </p:nvGrpSpPr>
        <p:grpSpPr>
          <a:xfrm>
            <a:off x="304491" y="1"/>
            <a:ext cx="999312" cy="999312"/>
            <a:chOff x="348199" y="179450"/>
            <a:chExt cx="1116300" cy="1116300"/>
          </a:xfrm>
        </p:grpSpPr>
        <p:sp>
          <p:nvSpPr>
            <p:cNvPr id="96" name="Google Shape;96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5"/>
          <p:cNvSpPr txBox="1"/>
          <p:nvPr>
            <p:ph type="title"/>
          </p:nvPr>
        </p:nvSpPr>
        <p:spPr>
          <a:xfrm>
            <a:off x="900750" y="430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pSp>
        <p:nvGrpSpPr>
          <p:cNvPr id="101" name="Google Shape;101;p6"/>
          <p:cNvGrpSpPr/>
          <p:nvPr/>
        </p:nvGrpSpPr>
        <p:grpSpPr>
          <a:xfrm>
            <a:off x="304491" y="1"/>
            <a:ext cx="999312" cy="999312"/>
            <a:chOff x="348199" y="179450"/>
            <a:chExt cx="1116300" cy="1116300"/>
          </a:xfrm>
        </p:grpSpPr>
        <p:sp>
          <p:nvSpPr>
            <p:cNvPr id="102" name="Google Shape;102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6"/>
          <p:cNvSpPr txBox="1"/>
          <p:nvPr>
            <p:ph type="title"/>
          </p:nvPr>
        </p:nvSpPr>
        <p:spPr>
          <a:xfrm>
            <a:off x="900750" y="430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7" name="Google Shape;107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pSp>
        <p:nvGrpSpPr>
          <p:cNvPr id="108" name="Google Shape;108;p7"/>
          <p:cNvGrpSpPr/>
          <p:nvPr/>
        </p:nvGrpSpPr>
        <p:grpSpPr>
          <a:xfrm>
            <a:off x="304491" y="1"/>
            <a:ext cx="999312" cy="999312"/>
            <a:chOff x="348199" y="179450"/>
            <a:chExt cx="1116300" cy="1116300"/>
          </a:xfrm>
        </p:grpSpPr>
        <p:sp>
          <p:nvSpPr>
            <p:cNvPr id="109" name="Google Shape;109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7"/>
          <p:cNvSpPr txBox="1"/>
          <p:nvPr>
            <p:ph type="title"/>
          </p:nvPr>
        </p:nvSpPr>
        <p:spPr>
          <a:xfrm>
            <a:off x="900750" y="430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/>
              <a:t>6조</a:t>
            </a:r>
            <a:endParaRPr sz="48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1129025" y="2975725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주가 예측</a:t>
            </a:r>
            <a:endParaRPr/>
          </a:p>
        </p:txBody>
      </p:sp>
      <p:sp>
        <p:nvSpPr>
          <p:cNvPr id="279" name="Google Shape;279;p13"/>
          <p:cNvSpPr txBox="1"/>
          <p:nvPr>
            <p:ph idx="1" type="subTitle"/>
          </p:nvPr>
        </p:nvSpPr>
        <p:spPr>
          <a:xfrm>
            <a:off x="1129025" y="4038075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조원 : 홍영민, 이재석, 백선영, 정동혁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1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623825" y="2826050"/>
            <a:ext cx="3520175" cy="23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4"/>
          <p:cNvSpPr txBox="1"/>
          <p:nvPr>
            <p:ph type="title"/>
          </p:nvPr>
        </p:nvSpPr>
        <p:spPr>
          <a:xfrm>
            <a:off x="900750" y="430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개요</a:t>
            </a:r>
            <a:endParaRPr/>
          </a:p>
        </p:txBody>
      </p:sp>
      <p:sp>
        <p:nvSpPr>
          <p:cNvPr id="286" name="Google Shape;286;p14"/>
          <p:cNvSpPr txBox="1"/>
          <p:nvPr>
            <p:ph idx="1" type="body"/>
          </p:nvPr>
        </p:nvSpPr>
        <p:spPr>
          <a:xfrm>
            <a:off x="693475" y="1625950"/>
            <a:ext cx="7030500" cy="31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▶ 코로나19 이후 20년 3월에 주식시장의 급락</a:t>
            </a:r>
            <a:endParaRPr sz="2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▶ 최근 MZ세대의 주식 투자 수요 증가</a:t>
            </a:r>
            <a:endParaRPr sz="2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23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▶ 시장 변동성으로 인한 주식예측의 필요성이 강조</a:t>
            </a:r>
            <a:endParaRPr sz="2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type="title"/>
          </p:nvPr>
        </p:nvSpPr>
        <p:spPr>
          <a:xfrm>
            <a:off x="900750" y="430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목표</a:t>
            </a:r>
            <a:endParaRPr/>
          </a:p>
        </p:txBody>
      </p:sp>
      <p:sp>
        <p:nvSpPr>
          <p:cNvPr id="292" name="Google Shape;292;p15"/>
          <p:cNvSpPr txBox="1"/>
          <p:nvPr>
            <p:ph idx="1" type="body"/>
          </p:nvPr>
        </p:nvSpPr>
        <p:spPr>
          <a:xfrm>
            <a:off x="900750" y="1272675"/>
            <a:ext cx="7030500" cy="3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Nanum Gothic"/>
              <a:buAutoNum type="arabicPeriod"/>
            </a:pP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주가 </a:t>
            </a:r>
            <a:r>
              <a:rPr lang="ko" sz="2300">
                <a:solidFill>
                  <a:srgbClr val="008575"/>
                </a:solidFill>
                <a:latin typeface="Nanum Gothic"/>
                <a:ea typeface="Nanum Gothic"/>
                <a:cs typeface="Nanum Gothic"/>
                <a:sym typeface="Nanum Gothic"/>
              </a:rPr>
              <a:t>종가 예측</a:t>
            </a:r>
            <a:endParaRPr sz="2300">
              <a:solidFill>
                <a:srgbClr val="008575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Nanum Gothic"/>
              <a:buChar char="-"/>
            </a:pPr>
            <a:r>
              <a:rPr lang="ko" sz="23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5년 데이터</a:t>
            </a: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 수집하여 1달 주가 종가 예측</a:t>
            </a:r>
            <a:endParaRPr sz="23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Nanum Gothic"/>
              <a:buChar char="-"/>
            </a:pPr>
            <a:r>
              <a:rPr lang="ko" sz="23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주간 수익률</a:t>
            </a: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을 추가적인 요소로 활용 </a:t>
            </a:r>
            <a:endParaRPr sz="23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Nanum Gothic"/>
              <a:buAutoNum type="arabicPeriod"/>
            </a:pP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다양한 모델 간 </a:t>
            </a:r>
            <a:r>
              <a:rPr lang="ko" sz="2300">
                <a:solidFill>
                  <a:srgbClr val="008575"/>
                </a:solidFill>
                <a:latin typeface="Nanum Gothic"/>
                <a:ea typeface="Nanum Gothic"/>
                <a:cs typeface="Nanum Gothic"/>
                <a:sym typeface="Nanum Gothic"/>
              </a:rPr>
              <a:t>성능 비교</a:t>
            </a:r>
            <a:endParaRPr sz="2300">
              <a:solidFill>
                <a:srgbClr val="008575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Nanum Gothic"/>
              <a:buChar char="-"/>
            </a:pP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추후 모델 선정 이후 평가 기준 결정</a:t>
            </a:r>
            <a:endParaRPr sz="23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Nanum Gothic"/>
              <a:buChar char="-"/>
            </a:pP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평가 기준을 바탕으로 개선 사항 도출 예정</a:t>
            </a:r>
            <a:endParaRPr sz="23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1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143200" y="2900930"/>
            <a:ext cx="2000801" cy="2242574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6"/>
          <p:cNvSpPr txBox="1"/>
          <p:nvPr>
            <p:ph type="title"/>
          </p:nvPr>
        </p:nvSpPr>
        <p:spPr>
          <a:xfrm>
            <a:off x="900750" y="430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연구 방향</a:t>
            </a:r>
            <a:endParaRPr/>
          </a:p>
        </p:txBody>
      </p:sp>
      <p:sp>
        <p:nvSpPr>
          <p:cNvPr id="299" name="Google Shape;299;p16"/>
          <p:cNvSpPr txBox="1"/>
          <p:nvPr>
            <p:ph idx="1" type="body"/>
          </p:nvPr>
        </p:nvSpPr>
        <p:spPr>
          <a:xfrm>
            <a:off x="900750" y="1291025"/>
            <a:ext cx="7541700" cy="3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008575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</a:t>
            </a:r>
            <a:endParaRPr sz="1600">
              <a:solidFill>
                <a:srgbClr val="008575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Finance dataReader / Kiwoom API 을 활용하여 주식 데이터 활용 예정</a:t>
            </a:r>
            <a:endParaRPr sz="1600">
              <a:solidFill>
                <a:srgbClr val="695D4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외부 데이터의 경우 추후 조사 이후 결정 예정</a:t>
            </a:r>
            <a:endParaRPr sz="1600">
              <a:solidFill>
                <a:srgbClr val="695D4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008575"/>
                </a:solidFill>
                <a:latin typeface="Nanum Gothic"/>
                <a:ea typeface="Nanum Gothic"/>
                <a:cs typeface="Nanum Gothic"/>
                <a:sym typeface="Nanum Gothic"/>
              </a:rPr>
              <a:t>분석 모델</a:t>
            </a:r>
            <a:endParaRPr sz="1600">
              <a:solidFill>
                <a:srgbClr val="008575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다중 회귀분석(상관성 분석)  </a:t>
            </a:r>
            <a:endParaRPr sz="1600">
              <a:solidFill>
                <a:srgbClr val="695D4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시계열 분석 / LSTM / ARIMA (+ 추가적인 이론 구현)</a:t>
            </a:r>
            <a:endParaRPr sz="1600">
              <a:solidFill>
                <a:srgbClr val="695D4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008575"/>
                </a:solidFill>
                <a:latin typeface="Nanum Gothic"/>
                <a:ea typeface="Nanum Gothic"/>
                <a:cs typeface="Nanum Gothic"/>
                <a:sym typeface="Nanum Gothic"/>
              </a:rPr>
              <a:t>모델 검증</a:t>
            </a:r>
            <a:endParaRPr sz="1600">
              <a:solidFill>
                <a:srgbClr val="008575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2,3 주차 모델 구현 이후 결정 </a:t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 txBox="1"/>
          <p:nvPr>
            <p:ph type="title"/>
          </p:nvPr>
        </p:nvSpPr>
        <p:spPr>
          <a:xfrm>
            <a:off x="900750" y="430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연구 일정</a:t>
            </a:r>
            <a:endParaRPr/>
          </a:p>
        </p:txBody>
      </p:sp>
      <p:sp>
        <p:nvSpPr>
          <p:cNvPr id="305" name="Google Shape;305;p17"/>
          <p:cNvSpPr txBox="1"/>
          <p:nvPr>
            <p:ph idx="1" type="body"/>
          </p:nvPr>
        </p:nvSpPr>
        <p:spPr>
          <a:xfrm>
            <a:off x="1103500" y="3670025"/>
            <a:ext cx="7221300" cy="13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400"/>
              <a:buFont typeface="Nanum Gothic"/>
              <a:buChar char="➔"/>
            </a:pPr>
            <a:r>
              <a:rPr lang="ko" sz="14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1 주차 : 2일 목표 설정 및 연구 방향 논의 / 3일 외부 데이터 수집 및 EDA</a:t>
            </a:r>
            <a:endParaRPr sz="1400">
              <a:solidFill>
                <a:srgbClr val="695D4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Font typeface="Nanum Gothic"/>
              <a:buChar char="➔"/>
            </a:pPr>
            <a:r>
              <a:rPr lang="ko" sz="14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2,3 주차 : 데이터 전처리 및 모델 구현</a:t>
            </a:r>
            <a:endParaRPr sz="1400">
              <a:solidFill>
                <a:srgbClr val="695D4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Font typeface="Nanum Gothic"/>
              <a:buChar char="➔"/>
            </a:pPr>
            <a:r>
              <a:rPr lang="ko" sz="14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4 주차 : 백 테스팅 및 성능 평가</a:t>
            </a:r>
            <a:endParaRPr sz="1400">
              <a:solidFill>
                <a:srgbClr val="695D4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400"/>
              <a:buFont typeface="Nanum Gothic"/>
              <a:buChar char="➔"/>
            </a:pPr>
            <a:r>
              <a:rPr lang="ko" sz="1400">
                <a:solidFill>
                  <a:srgbClr val="695D46"/>
                </a:solidFill>
                <a:latin typeface="Nanum Gothic"/>
                <a:ea typeface="Nanum Gothic"/>
                <a:cs typeface="Nanum Gothic"/>
                <a:sym typeface="Nanum Gothic"/>
              </a:rPr>
              <a:t>5 주차 : 모델 개선과 실제 데이터 검증 &amp; 발표 준비</a:t>
            </a:r>
            <a:endParaRPr sz="14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306" name="Google Shape;306;p17"/>
          <p:cNvGraphicFramePr/>
          <p:nvPr/>
        </p:nvGraphicFramePr>
        <p:xfrm>
          <a:off x="1103500" y="1670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{4FBA0B01-1E59-4175-B6AD-F89FB1A7D9E1}</a:tableStyleId>
              </a:tblPr>
              <a:tblGrid>
                <a:gridCol w="991000"/>
                <a:gridCol w="991000"/>
                <a:gridCol w="991000"/>
                <a:gridCol w="991000"/>
                <a:gridCol w="991000"/>
                <a:gridCol w="991000"/>
                <a:gridCol w="991000"/>
              </a:tblGrid>
              <a:tr h="3962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1주차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월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화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수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목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금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</a:tr>
              <a:tr h="3962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회의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목표 설정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</a:tr>
              <a:tr h="3962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연구 방향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데이터 수집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EDA</a:t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 txBox="1"/>
          <p:nvPr>
            <p:ph type="title"/>
          </p:nvPr>
        </p:nvSpPr>
        <p:spPr>
          <a:xfrm>
            <a:off x="1388550" y="1519550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Q&amp;A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